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87" r:id="rId1"/>
  </p:sldMasterIdLst>
  <p:notesMasterIdLst>
    <p:notesMasterId r:id="rId54"/>
  </p:notesMasterIdLst>
  <p:sldIdLst>
    <p:sldId id="258" r:id="rId2"/>
    <p:sldId id="259" r:id="rId3"/>
    <p:sldId id="264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5" r:id="rId12"/>
    <p:sldId id="276" r:id="rId13"/>
    <p:sldId id="266" r:id="rId14"/>
    <p:sldId id="306" r:id="rId15"/>
    <p:sldId id="312" r:id="rId16"/>
    <p:sldId id="297" r:id="rId17"/>
    <p:sldId id="313" r:id="rId18"/>
    <p:sldId id="298" r:id="rId19"/>
    <p:sldId id="327" r:id="rId20"/>
    <p:sldId id="314" r:id="rId21"/>
    <p:sldId id="299" r:id="rId22"/>
    <p:sldId id="310" r:id="rId23"/>
    <p:sldId id="311" r:id="rId24"/>
    <p:sldId id="277" r:id="rId25"/>
    <p:sldId id="300" r:id="rId26"/>
    <p:sldId id="280" r:id="rId27"/>
    <p:sldId id="278" r:id="rId28"/>
    <p:sldId id="315" r:id="rId29"/>
    <p:sldId id="316" r:id="rId30"/>
    <p:sldId id="317" r:id="rId31"/>
    <p:sldId id="287" r:id="rId32"/>
    <p:sldId id="318" r:id="rId33"/>
    <p:sldId id="288" r:id="rId34"/>
    <p:sldId id="319" r:id="rId35"/>
    <p:sldId id="290" r:id="rId36"/>
    <p:sldId id="320" r:id="rId37"/>
    <p:sldId id="289" r:id="rId38"/>
    <p:sldId id="296" r:id="rId39"/>
    <p:sldId id="279" r:id="rId40"/>
    <p:sldId id="321" r:id="rId41"/>
    <p:sldId id="301" r:id="rId42"/>
    <p:sldId id="322" r:id="rId43"/>
    <p:sldId id="302" r:id="rId44"/>
    <p:sldId id="323" r:id="rId45"/>
    <p:sldId id="303" r:id="rId46"/>
    <p:sldId id="324" r:id="rId47"/>
    <p:sldId id="304" r:id="rId48"/>
    <p:sldId id="325" r:id="rId49"/>
    <p:sldId id="305" r:id="rId50"/>
    <p:sldId id="326" r:id="rId51"/>
    <p:sldId id="267" r:id="rId52"/>
    <p:sldId id="268" r:id="rId53"/>
  </p:sldIdLst>
  <p:sldSz cx="12192000" cy="6858000"/>
  <p:notesSz cx="6858000" cy="9144000"/>
  <p:embeddedFontLst>
    <p:embeddedFont>
      <p:font typeface="나눔스퀘어 Bold" panose="020B0600000101010101" pitchFamily="50" charset="-127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SeoulNamsan CB" panose="02020603020101020101" pitchFamily="18" charset="-127"/>
      <p:regular r:id="rId58"/>
    </p:embeddedFont>
    <p:embeddedFont>
      <p:font typeface="SeoulNamsan CL" panose="02020603020101020101" pitchFamily="18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258"/>
            <p14:sldId id="259"/>
          </p14:sldIdLst>
        </p14:section>
        <p14:section name="프로젝트 개요" id="{596762D4-1208-40BD-9F6F-89907E02A742}">
          <p14:sldIdLst>
            <p14:sldId id="264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시스템 유지보수 및 설계구현" id="{596762D4-1208-40BD-9F6F-89907E02A743}">
          <p14:sldIdLst>
            <p14:sldId id="265"/>
            <p14:sldId id="276"/>
            <p14:sldId id="266"/>
            <p14:sldId id="306"/>
            <p14:sldId id="312"/>
            <p14:sldId id="297"/>
            <p14:sldId id="313"/>
            <p14:sldId id="298"/>
            <p14:sldId id="327"/>
            <p14:sldId id="314"/>
            <p14:sldId id="299"/>
            <p14:sldId id="310"/>
            <p14:sldId id="311"/>
            <p14:sldId id="277"/>
            <p14:sldId id="300"/>
            <p14:sldId id="280"/>
            <p14:sldId id="278"/>
            <p14:sldId id="315"/>
            <p14:sldId id="316"/>
            <p14:sldId id="317"/>
            <p14:sldId id="287"/>
            <p14:sldId id="318"/>
            <p14:sldId id="288"/>
            <p14:sldId id="319"/>
            <p14:sldId id="290"/>
            <p14:sldId id="320"/>
            <p14:sldId id="289"/>
            <p14:sldId id="296"/>
            <p14:sldId id="279"/>
            <p14:sldId id="321"/>
            <p14:sldId id="301"/>
            <p14:sldId id="322"/>
            <p14:sldId id="302"/>
            <p14:sldId id="323"/>
            <p14:sldId id="303"/>
            <p14:sldId id="324"/>
            <p14:sldId id="304"/>
            <p14:sldId id="325"/>
            <p14:sldId id="305"/>
            <p14:sldId id="326"/>
          </p14:sldIdLst>
        </p14:section>
        <p14:section name="역할분담" id="{596762D4-1208-40BD-9F6F-89907E02A745}">
          <p14:sldIdLst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595"/>
    <a:srgbClr val="ECB5E2"/>
    <a:srgbClr val="D1E0BB"/>
    <a:srgbClr val="D2C2EE"/>
    <a:srgbClr val="B7CEFB"/>
    <a:srgbClr val="62C655"/>
    <a:srgbClr val="F4BF4F"/>
    <a:srgbClr val="ED6A5E"/>
    <a:srgbClr val="DEDDDF"/>
    <a:srgbClr val="DF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9" autoAdjust="0"/>
    <p:restoredTop sz="94667"/>
  </p:normalViewPr>
  <p:slideViewPr>
    <p:cSldViewPr snapToGrid="0" snapToObjects="1">
      <p:cViewPr varScale="1">
        <p:scale>
          <a:sx n="81" d="100"/>
          <a:sy n="81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00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2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>
            <a:spLocks/>
          </p:cNvSpPr>
          <p:nvPr/>
        </p:nvSpPr>
        <p:spPr>
          <a:xfrm>
            <a:off x="3855085" y="2775585"/>
            <a:ext cx="5934710" cy="7378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AB7696-A123-5945-A21D-13342EDCC69B}"/>
              </a:ext>
            </a:extLst>
          </p:cNvPr>
          <p:cNvGrpSpPr/>
          <p:nvPr/>
        </p:nvGrpSpPr>
        <p:grpSpPr>
          <a:xfrm rot="10800000">
            <a:off x="3855085" y="2127250"/>
            <a:ext cx="5934075" cy="406400"/>
            <a:chOff x="3855085" y="2127250"/>
            <a:chExt cx="5934075" cy="406400"/>
          </a:xfrm>
        </p:grpSpPr>
        <p:sp>
          <p:nvSpPr>
            <p:cNvPr id="18" name="갈매기형 수장 5"/>
            <p:cNvSpPr>
              <a:spLocks/>
            </p:cNvSpPr>
            <p:nvPr/>
          </p:nvSpPr>
          <p:spPr>
            <a:xfrm>
              <a:off x="3855085" y="2127250"/>
              <a:ext cx="612775" cy="407035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>
              <a:spLocks/>
            </p:cNvSpPr>
            <p:nvPr/>
          </p:nvSpPr>
          <p:spPr>
            <a:xfrm>
              <a:off x="4161155" y="2127250"/>
              <a:ext cx="5628640" cy="4070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/>
            </a:p>
          </p:txBody>
        </p:sp>
      </p:grpSp>
      <p:sp>
        <p:nvSpPr>
          <p:cNvPr id="20" name="TextBox 19"/>
          <p:cNvSpPr txBox="1">
            <a:spLocks/>
          </p:cNvSpPr>
          <p:nvPr/>
        </p:nvSpPr>
        <p:spPr>
          <a:xfrm>
            <a:off x="3976370" y="2151380"/>
            <a:ext cx="550735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ko-KR" sz="1600" dirty="0" err="1">
                <a:solidFill>
                  <a:schemeClr val="bg1"/>
                </a:solidFill>
                <a:latin typeface="+mj-ea"/>
                <a:ea typeface="+mj-ea"/>
              </a:rPr>
              <a:t>jsp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7452995" y="3820795"/>
            <a:ext cx="2353945" cy="19361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8조</a:t>
            </a:r>
          </a:p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20173179 심지훈</a:t>
            </a:r>
          </a:p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20153227 이동준</a:t>
            </a:r>
          </a:p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20153263 박민철</a:t>
            </a:r>
          </a:p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20173184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r" defTabSz="508000">
              <a:buFontTx/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20173165 신희원</a:t>
            </a: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841750" y="2721610"/>
            <a:ext cx="596201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dist" defTabSz="508000">
              <a:buFontTx/>
              <a:buNone/>
            </a:pPr>
            <a:r>
              <a:rPr lang="ko-KR" altLang="ko-KR" sz="4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Webmail</a:t>
            </a:r>
            <a:r>
              <a:rPr lang="ko-KR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System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3865" y="1895475"/>
            <a:ext cx="1762760" cy="1764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3 이해당사자 요구사항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9820910" cy="1887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메일시스템 사용자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작성 시 내게 쓰기, 파일 첨부, 주소록에서 연락처 불러오기 기능을 사용할 수 있어야 한다. (메일 쓰기 기능)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주소록내에서 새로운 연락처 추가, 연락처 삭제, 연락처 수정, 연락처 즐겨찾기 기능을 사용할 수 있어야 한다.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(주소록)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449835-178C-466B-AD62-20498B6B24E6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B5272-5D75-4B12-B5D6-60A12D7F1275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2BBBCEE6-30F0-4748-9DCA-0FE7410A6BD2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도형 4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6AD1DB-7AA1-954D-93FA-A466EF2BC02C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5400000">
            <a:off x="11731625" y="5934075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1165669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600200" y="1962150"/>
            <a:ext cx="142938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 </a:t>
            </a: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문제기술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1457325" y="2621280"/>
            <a:ext cx="7877175" cy="1321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Netbeans와 tomcat 9.0 를 사용하였다.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각 주제에 해당한 기술과 요구사항을 충족한다.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3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2349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31625" y="5934075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750060" y="2007870"/>
            <a:ext cx="779145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메일 사용자 목록(admin_menu.jsp), 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메일 시스템 사용자 제거(delete_menu.jsp)]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" y="3215005"/>
            <a:ext cx="4982845" cy="23336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40" y="3225800"/>
            <a:ext cx="5919470" cy="9423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70" y="4360545"/>
            <a:ext cx="5919470" cy="878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1" name="텍스트 상자 50"/>
          <p:cNvSpPr txBox="1">
            <a:spLocks/>
          </p:cNvSpPr>
          <p:nvPr/>
        </p:nvSpPr>
        <p:spPr>
          <a:xfrm>
            <a:off x="560070" y="281749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6631940" y="281749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286375" y="4119245"/>
            <a:ext cx="500380" cy="334010"/>
          </a:xfrm>
          <a:prstGeom prst="rightArrow">
            <a:avLst/>
          </a:prstGeom>
          <a:solidFill>
            <a:srgbClr val="B5B7FC"/>
          </a:solidFill>
          <a:ln w="12700" cap="flat" cmpd="sng">
            <a:solidFill>
              <a:srgbClr val="B5B7F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C0DF10-D196-4101-8FFC-D5AE1C9FE190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6B758-1CF4-43AD-A756-E21FA7C3F380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EF2B3D17-A655-42B6-833D-0EF2ED04DFAD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도형 64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>
            <a:off x="1466850" y="1562100"/>
            <a:ext cx="3216910" cy="34099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>
            <a:off x="1466850" y="1919605"/>
            <a:ext cx="6487160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latin typeface="나눔스퀘어 Bold" charset="0"/>
                <a:ea typeface="나눔스퀘어 Bold" charset="0"/>
              </a:rPr>
              <a:t>[ 메일 시스템 사용자 목록 표시, 메일 시스템 사용자 제거 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70" y="2325370"/>
            <a:ext cx="6006465" cy="115189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70" y="3776345"/>
            <a:ext cx="8030210" cy="55816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E04B31-2078-4E80-A7F2-D7309035633B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B686C-25AF-44C9-8B14-38A92A212F3E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CFA93D45-24D7-4A81-8433-C41F1456EA25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3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50060" y="2007870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[로그인(index.jsp)]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" y="2795270"/>
            <a:ext cx="6958965" cy="15157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" y="4911725"/>
            <a:ext cx="8173085" cy="11855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2" name="텍스트 상자 51"/>
          <p:cNvSpPr txBox="1">
            <a:spLocks/>
          </p:cNvSpPr>
          <p:nvPr/>
        </p:nvSpPr>
        <p:spPr>
          <a:xfrm>
            <a:off x="1750695" y="241236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1750060" y="4389120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0B6412-2C9E-4684-8FE4-120CEAE76175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A6888-1EDB-4526-BE1B-A7D08C6386C8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863CA0EE-F463-4A38-BC3D-9B9A1A87313F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1466850" y="1509395"/>
            <a:ext cx="3644900" cy="3613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466850" y="1919605"/>
            <a:ext cx="6487795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latin typeface="나눔스퀘어 Bold" charset="0"/>
                <a:ea typeface="나눔스퀘어 Bold" charset="0"/>
              </a:rPr>
              <a:t>[ 로그인 화면 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pic>
        <p:nvPicPr>
          <p:cNvPr id="70" name="Picture " descr="C:/Users/hws47/AppData/Roaming/PolarisOffice/ETemp/2560_19275288/fImage8859108620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1295" y="2402840"/>
            <a:ext cx="4916170" cy="12585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8541089257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10425" y="2595880"/>
            <a:ext cx="1816100" cy="57404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72" name="Picture " descr="C:/Users/hws47/AppData/Roaming/PolarisOffice/ETemp/2560_19275288/fImage15016109268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8920" y="3994785"/>
            <a:ext cx="4900930" cy="23939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3" name="Picture " descr="C:/Users/hws47/AppData/Roaming/PolarisOffice/ETemp/2560_19275288/fImage8541095884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09790" y="4786630"/>
            <a:ext cx="2054225" cy="63436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74" name="Picture " descr="C:/Users/hws47/AppData/Roaming/PolarisOffice/ETemp/2560_19275288/fImage6861098757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09790" y="5643245"/>
            <a:ext cx="2125980" cy="74930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40D082-A042-49C2-A7C4-7E117EE13FD9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E6CD1-5944-4EE1-AE68-B9094BB58339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0E832C91-4D12-429D-93A7-4036D3EB8CB7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>
            <a:off x="1797685" y="1984375"/>
            <a:ext cx="7228205" cy="4305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메일 수신(</a:t>
            </a:r>
            <a:r>
              <a:rPr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main_menu.jsp, show_message.jsp</a:t>
            </a:r>
            <a:r>
              <a:rPr lang="ko-KR"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) ]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15" y="2785745"/>
            <a:ext cx="8364220" cy="1289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15" y="4813300"/>
            <a:ext cx="8840470" cy="10452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750695" y="241236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1750060" y="4389120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4B9B9B-B78D-4C6A-9F96-F7BBA86FA392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39690-924D-49DE-B513-87B14E08C891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F85C174A-C393-41FA-85D0-00505252CCC1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466850" y="1919605"/>
            <a:ext cx="6487795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latin typeface="나눔스퀘어 Bold" charset="0"/>
                <a:ea typeface="나눔스퀘어 Bold" charset="0"/>
              </a:rPr>
              <a:t>[ 메일 수신 목록]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pic>
        <p:nvPicPr>
          <p:cNvPr id="70" name="Picture " descr="C:/Users/hws47/AppData/Roaming/PolarisOffice/ETemp/2560_19275288/fImage85771102341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7420" y="2476500"/>
            <a:ext cx="6363970" cy="11918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13051105368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29295" y="2738755"/>
            <a:ext cx="1982470" cy="77978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72" name="Picture " descr="C:/Users/hws47/AppData/Roaming/PolarisOffice/ETemp/2560_19275288/fImage153391108263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9795" y="3902710"/>
            <a:ext cx="6530975" cy="21945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3" name="Picture " descr="C:/Users/hws47/AppData/Roaming/PolarisOffice/ETemp/2560_19275288/fImage10241111448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29295" y="4786630"/>
            <a:ext cx="1958975" cy="93281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A80EAF-3DB7-4AE4-B886-1FA6DC6F9C34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271F-79AA-488A-8141-DBC73FBC7DF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61BBF362-22F3-42F3-A639-B6346BC7C066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50060" y="2007870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[헤더 및 푸터(header.jsp, footer.jap)]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592B7C-AFD5-4A0B-B169-AA4601F0E4B1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2C067-2B38-4D3D-8BEE-1E2B7EA9916E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1C008BEC-7462-4A30-9D33-55E799F5C78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CF75AD-FA8A-4A87-A9B0-CE03A4FF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2" y="2716829"/>
            <a:ext cx="7548807" cy="456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12799-11B9-4882-8594-B11B25F8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62" y="3281859"/>
            <a:ext cx="7396249" cy="4430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5C2E0F-5559-451B-B704-CD08DF187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396" y="3719162"/>
            <a:ext cx="4972743" cy="26505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50060" y="2007870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[헤더 및 푸터(header.jsp, footer.jap)]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70" y="2595245"/>
            <a:ext cx="6744335" cy="8102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95" y="3647440"/>
            <a:ext cx="2958465" cy="25685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40" y="3385185"/>
            <a:ext cx="5919470" cy="29737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592B7C-AFD5-4A0B-B169-AA4601F0E4B1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2C067-2B38-4D3D-8BEE-1E2B7EA9916E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1C008BEC-7462-4A30-9D33-55E799F5C78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>
            <a:spLocks/>
          </p:cNvSpPr>
          <p:nvPr/>
        </p:nvSpPr>
        <p:spPr>
          <a:xfrm>
            <a:off x="2587625" y="2584450"/>
            <a:ext cx="2161540" cy="2161540"/>
          </a:xfrm>
          <a:prstGeom prst="ellipse">
            <a:avLst/>
          </a:prstGeom>
          <a:noFill/>
          <a:ln w="57150" cap="flat" cmpd="sng">
            <a:solidFill>
              <a:srgbClr val="F5EEF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600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2981325" y="3709035"/>
            <a:ext cx="13652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sz="20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프로젝트</a:t>
            </a:r>
            <a:r>
              <a:rPr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ctr" defTabSz="508000">
              <a:buFontTx/>
              <a:buNone/>
            </a:pPr>
            <a:r>
              <a:rPr sz="20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개요</a:t>
            </a: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3102610" y="1744345"/>
            <a:ext cx="116840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 descr="C:/Users/hws47/AppData/Roaming/PolarisOffice/ETemp/2560_19275288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58200" y="2997200"/>
            <a:ext cx="817245" cy="817245"/>
          </a:xfrm>
          <a:prstGeom prst="rect">
            <a:avLst/>
          </a:prstGeom>
          <a:noFill/>
        </p:spPr>
      </p:pic>
      <p:pic>
        <p:nvPicPr>
          <p:cNvPr id="35" name="그림 34" descr="C:/Users/hws47/AppData/Roaming/PolarisOffice/ETemp/2560_19275288/image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5825" y="2962275"/>
            <a:ext cx="617855" cy="617855"/>
          </a:xfrm>
          <a:prstGeom prst="rect">
            <a:avLst/>
          </a:prstGeom>
          <a:noFill/>
        </p:spPr>
      </p:pic>
      <p:pic>
        <p:nvPicPr>
          <p:cNvPr id="37" name="그림 36" descr="C:/Users/hws47/AppData/Roaming/PolarisOffice/ETemp/2560_19275288/image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2310" y="2908300"/>
            <a:ext cx="817245" cy="817245"/>
          </a:xfrm>
          <a:prstGeom prst="rect">
            <a:avLst/>
          </a:prstGeom>
          <a:noFill/>
        </p:spPr>
      </p:pic>
      <p:sp>
        <p:nvSpPr>
          <p:cNvPr id="38" name="타원 37"/>
          <p:cNvSpPr>
            <a:spLocks/>
          </p:cNvSpPr>
          <p:nvPr/>
        </p:nvSpPr>
        <p:spPr>
          <a:xfrm>
            <a:off x="5193030" y="2550795"/>
            <a:ext cx="2161540" cy="2161540"/>
          </a:xfrm>
          <a:prstGeom prst="ellipse">
            <a:avLst/>
          </a:prstGeom>
          <a:noFill/>
          <a:ln w="57150" cap="flat" cmpd="sng">
            <a:solidFill>
              <a:srgbClr val="F5EEF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600"/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5073015" y="3712845"/>
            <a:ext cx="243967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시스템</a:t>
            </a:r>
            <a:r>
              <a:rPr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유지보수 및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ctr" defTabSz="508000"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설계구현</a:t>
            </a:r>
            <a:r>
              <a:rPr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>
            <a:off x="8114030" y="3907155"/>
            <a:ext cx="136969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역할분담</a:t>
            </a: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ctr" defTabSz="508000">
              <a:buFontTx/>
              <a:buNone/>
            </a:pP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7771765" y="2576830"/>
            <a:ext cx="2161540" cy="2161540"/>
          </a:xfrm>
          <a:prstGeom prst="ellipse">
            <a:avLst/>
          </a:prstGeom>
          <a:noFill/>
          <a:ln w="57150" cap="flat" cmpd="sng">
            <a:solidFill>
              <a:srgbClr val="F5EEF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600"/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B2034-A77F-48F0-896E-D6368030D7FB}"/>
              </a:ext>
            </a:extLst>
          </p:cNvPr>
          <p:cNvSpPr txBox="1">
            <a:spLocks/>
          </p:cNvSpPr>
          <p:nvPr/>
        </p:nvSpPr>
        <p:spPr>
          <a:xfrm>
            <a:off x="5671185" y="1740872"/>
            <a:ext cx="116840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4BE53-330D-4171-A4F1-FBACE3B794C2}"/>
              </a:ext>
            </a:extLst>
          </p:cNvPr>
          <p:cNvSpPr txBox="1">
            <a:spLocks/>
          </p:cNvSpPr>
          <p:nvPr/>
        </p:nvSpPr>
        <p:spPr>
          <a:xfrm>
            <a:off x="8260423" y="1718498"/>
            <a:ext cx="116840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47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69" name="Picture " descr="C:/Users/hws47/AppData/Roaming/PolarisOffice/ETemp/2560_19275288/fImage29101073119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8895" y="2308225"/>
            <a:ext cx="6269355" cy="6648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0" name="Picture " descr="C:/Users/hws47/AppData/Roaming/PolarisOffice/ETemp/2560_19275288/fImage720781074987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4290" y="2894330"/>
            <a:ext cx="6793230" cy="17887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722361075491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4290" y="4577080"/>
            <a:ext cx="6888480" cy="16154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2" name="Rect 0"/>
          <p:cNvSpPr txBox="1">
            <a:spLocks/>
          </p:cNvSpPr>
          <p:nvPr/>
        </p:nvSpPr>
        <p:spPr>
          <a:xfrm>
            <a:off x="1466850" y="1919605"/>
            <a:ext cx="6487795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latin typeface="나눔스퀘어 Bold" charset="0"/>
                <a:ea typeface="나눔스퀘어 Bold" charset="0"/>
              </a:rPr>
              <a:t>[ 헤더 및 푸터]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8AB302-AE7C-4206-B4D3-F6E57AB12494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F78FF-A331-4AB0-8DB7-FC8E3700965E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891092D5-F516-4FA7-9521-508BAC76105F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70995" y="5949315"/>
            <a:ext cx="29845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113780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50060" y="2007870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메일 첨부파일 업로드, 다운로드]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2987675"/>
            <a:ext cx="7006590" cy="3232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95" y="3337560"/>
            <a:ext cx="7530465" cy="3302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0" name="텍스트 상자 49"/>
          <p:cNvSpPr txBox="1">
            <a:spLocks/>
          </p:cNvSpPr>
          <p:nvPr/>
        </p:nvSpPr>
        <p:spPr>
          <a:xfrm>
            <a:off x="1297940" y="2437130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(MessageParser.java)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1297940" y="3842385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(Formparser.java)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95" y="4331335"/>
            <a:ext cx="6339840" cy="3124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297940" y="4843145"/>
            <a:ext cx="479869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(ReadMailHandler.java)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95" y="5346065"/>
            <a:ext cx="5833110" cy="4800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95" y="5996940"/>
            <a:ext cx="4699635" cy="2127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DEBDE5-066E-4982-8DA1-B45BA17451F9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7241E-435B-4C7A-B092-B593F9F2E0A1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CC0A614B-A851-4B8E-AA99-5A4578A9BB4E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>
            <a:off x="1466850" y="1919605"/>
            <a:ext cx="6487160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latin typeface="나눔스퀘어 Bold" charset="0"/>
                <a:ea typeface="나눔스퀘어 Bold" charset="0"/>
              </a:rPr>
              <a:t>[ 메일 첨부 파일 업로드, 다운로드]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2616200"/>
            <a:ext cx="5904865" cy="30918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26"/>
          <a:stretch>
            <a:fillRect/>
          </a:stretch>
        </p:blipFill>
        <p:spPr>
          <a:xfrm>
            <a:off x="6281420" y="2857500"/>
            <a:ext cx="5904865" cy="24295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5" name="텍스트 상자 74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94D3BE-CA24-4D67-B456-F425ED598FC3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C0A89-1092-43F1-AC86-83A39469917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A3CAB96E-15F8-45F4-BA51-F5285AF5FA7F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>
            <a:off x="1466850" y="1919605"/>
            <a:ext cx="6487160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latin typeface="나눔스퀘어 Bold" charset="0"/>
                <a:ea typeface="나눔스퀘어 Bold" charset="0"/>
              </a:rPr>
              <a:t>[ 메일 첨부 파일 업로드, 다운로드] </a:t>
            </a: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2718435"/>
            <a:ext cx="5904865" cy="33896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20" y="2834005"/>
            <a:ext cx="5909310" cy="31915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5" name="텍스트 상자 74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2.1 교정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A0A8FE-53DE-4A56-9FAD-647DEA37C572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91214-CDEB-4CE9-B40D-892B81B13A4E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151B29F4-383C-4352-96D3-D33B61FC382C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7175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728450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2.2 적응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1750060" y="2007870"/>
            <a:ext cx="470344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머티리얼 디자인 적용 및 반응형 웹 구현]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0" y="2497455"/>
            <a:ext cx="7816215" cy="10039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47" name="텍스트 상자 46"/>
          <p:cNvSpPr txBox="1">
            <a:spLocks/>
          </p:cNvSpPr>
          <p:nvPr/>
        </p:nvSpPr>
        <p:spPr>
          <a:xfrm>
            <a:off x="488315" y="4032250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5679440" y="407987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4495800"/>
            <a:ext cx="4434840" cy="76771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4518025"/>
            <a:ext cx="6649085" cy="69723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51" name="도형 50"/>
          <p:cNvSpPr>
            <a:spLocks/>
          </p:cNvSpPr>
          <p:nvPr/>
        </p:nvSpPr>
        <p:spPr>
          <a:xfrm>
            <a:off x="4833620" y="4714875"/>
            <a:ext cx="500380" cy="334010"/>
          </a:xfrm>
          <a:prstGeom prst="rightArrow">
            <a:avLst/>
          </a:prstGeom>
          <a:solidFill>
            <a:srgbClr val="B5B7FC"/>
          </a:solidFill>
          <a:ln w="12700" cap="flat" cmpd="sng">
            <a:solidFill>
              <a:srgbClr val="B5B7F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B5E2C-3206-4229-9266-23B42F9F66FE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B3C5F-09EC-466F-ADBC-C31566F353B0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6EE13217-D599-42DA-ADD1-5B8E15514D56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7175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728450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2.2 적응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470344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머티리얼 디자인 적용 및 반응형 웹 구현]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560070" y="272224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6631940" y="2722245"/>
            <a:ext cx="1298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- 수정후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>
            <a:off x="5024120" y="3881120"/>
            <a:ext cx="738505" cy="525145"/>
          </a:xfrm>
          <a:prstGeom prst="rightArrow">
            <a:avLst/>
          </a:prstGeom>
          <a:solidFill>
            <a:srgbClr val="B5B7FC"/>
          </a:solidFill>
          <a:ln w="12700" cap="flat" cmpd="sng">
            <a:solidFill>
              <a:srgbClr val="B5B7F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3119120"/>
            <a:ext cx="3841115" cy="207264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65" y="3121660"/>
            <a:ext cx="5319395" cy="212661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E9E65A-59BA-4F46-A84C-01A4593B4673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684BC-2DFF-45C1-82C9-DE1D624819BF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D8BA7F24-7D0D-41D8-8403-0CE5AEAB214C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2116455"/>
            <a:ext cx="3507105" cy="40995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85" y="2112645"/>
            <a:ext cx="3554095" cy="40792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1" name="텍스트 상자 70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2.2 적응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793E45-420D-41E2-9067-2200277BB927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9C390-7C53-444B-AA71-D3452BBCACA9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A811EBBD-F2CE-4E68-9F25-2F5C65EC3806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92890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1750060" y="2007870"/>
            <a:ext cx="20034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주소록 관리]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2457450"/>
            <a:ext cx="6881495" cy="38995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47" name="텍스트 상자 46"/>
          <p:cNvSpPr txBox="1">
            <a:spLocks/>
          </p:cNvSpPr>
          <p:nvPr/>
        </p:nvSpPr>
        <p:spPr>
          <a:xfrm>
            <a:off x="8805545" y="2205990"/>
            <a:ext cx="200342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addr_book.jsp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addr.tag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10048875" y="3658870"/>
            <a:ext cx="2143760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[추가]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addr_friends.jsp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InsertFrends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7864475" y="3777615"/>
            <a:ext cx="200342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삭제 ] 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DeleteFriends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9155430" y="5182870"/>
            <a:ext cx="2143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Database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 flipH="1">
            <a:off x="8564245" y="3016250"/>
            <a:ext cx="342265" cy="65151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>
            <a:off x="8604250" y="4587875"/>
            <a:ext cx="436880" cy="65151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>
            <a:off x="10366375" y="2968625"/>
            <a:ext cx="436880" cy="65151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flipH="1">
            <a:off x="10358120" y="4746625"/>
            <a:ext cx="231140" cy="47688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51D34-0878-4C9A-8372-8E1F99F2A4B8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CF080-6721-4227-8077-D9BB99F4C0BF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12B73026-4C9A-49A6-9019-4C42F6F3EFC2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750060" y="2007870"/>
            <a:ext cx="908558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주소록 관리]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address book을 선택하여 주소록 화면으로 이동한다.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F7A9E-544A-49C3-9717-61D8FB38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58" y="3034666"/>
            <a:ext cx="6087110" cy="30073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FCE35B-8BEA-4937-8D0C-5C41B97508F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E01C6-B8F4-49A4-87E7-B0676C2151D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39">
            <a:extLst>
              <a:ext uri="{FF2B5EF4-FFF2-40B4-BE49-F238E27FC236}">
                <a16:creationId xmlns:a16="http://schemas.microsoft.com/office/drawing/2014/main" id="{47A185C7-DF68-4AF3-AB59-476AB07F2E36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750060" y="2007870"/>
            <a:ext cx="930021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주소록 관리]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추가할 사용자를 입력</a:t>
            </a: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하고 </a:t>
            </a: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SUBMIT을 누르면 연락처를 등록하여 표시된다.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Picture " descr="C:/Users/hws47/AppData/Roaming/PolarisOffice/ETemp/2560_19275288/fImage8835166611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33" t="5371" r="3916" b="32715"/>
          <a:stretch>
            <a:fillRect/>
          </a:stretch>
        </p:blipFill>
        <p:spPr>
          <a:xfrm>
            <a:off x="0" y="2900680"/>
            <a:ext cx="6026785" cy="31502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1256992664118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6" t="9324" b="37086"/>
          <a:stretch>
            <a:fillRect/>
          </a:stretch>
        </p:blipFill>
        <p:spPr>
          <a:xfrm>
            <a:off x="4826000" y="3161665"/>
            <a:ext cx="7280275" cy="28416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2" name="텍스트 상자 71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37AB7B-EB1E-4328-93B1-876DBA913EC8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6E6BC-58EB-4219-BF4E-E9121E9BF585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59A5B3F6-1AC4-4877-B2E8-76AD6CCB7F74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48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1039495" y="1929130"/>
            <a:ext cx="320548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2800">
                <a:solidFill>
                  <a:schemeClr val="tx1"/>
                </a:solidFill>
                <a:latin typeface="SeoulNamsan CB" charset="0"/>
                <a:ea typeface="SeoulNamsan CB" charset="0"/>
              </a:rPr>
              <a:t>Webmail System</a:t>
            </a:r>
            <a:endParaRPr lang="ko-KR" altLang="en-US" sz="2800">
              <a:solidFill>
                <a:schemeClr val="tx1"/>
              </a:solidFill>
              <a:latin typeface="SeoulNamsan CB" charset="0"/>
              <a:ea typeface="SeoulNamsan CB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11680825" y="6066155"/>
            <a:ext cx="40957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1464310" y="2541270"/>
            <a:ext cx="3989705" cy="4006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1.1 사용목적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1514475" y="3022600"/>
            <a:ext cx="9820910" cy="26454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기존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로그인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읽기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쓰기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새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등록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주소록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기능에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대한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코드를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수정하고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결함을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제거한다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72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3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기존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코드의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교정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유지보수</a:t>
            </a:r>
            <a:r>
              <a:rPr lang="ko-KR"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오류를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수정</a:t>
            </a:r>
            <a:r>
              <a:rPr lang="ko-KR"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), 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적응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유지보수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완전화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유지보수</a:t>
            </a:r>
            <a:r>
              <a:rPr lang="ko-KR"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(기능추가)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예방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유지보수</a:t>
            </a:r>
            <a:r>
              <a:rPr lang="ko-KR"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(예방)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를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진행하며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각각의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유형의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유지보수를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적용했음을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보여준다</a:t>
            </a:r>
            <a:r>
              <a:rPr sz="22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72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1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750060" y="2007870"/>
            <a:ext cx="737108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주소록 관리]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각 행에 있는 삭제 버튼을 통해 해당 연락처를 삭제한다.	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Picture " descr="C:/Users/hws47/AppData/Roaming/PolarisOffice/ETemp/2560_19275288/fImage1256009667116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55" t="12173" r="829" b="40252"/>
          <a:stretch>
            <a:fillRect/>
          </a:stretch>
        </p:blipFill>
        <p:spPr>
          <a:xfrm>
            <a:off x="4290695" y="3173730"/>
            <a:ext cx="7905750" cy="27343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125699288724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6" t="12749" r="870" b="39442"/>
          <a:stretch>
            <a:fillRect/>
          </a:stretch>
        </p:blipFill>
        <p:spPr>
          <a:xfrm>
            <a:off x="154305" y="3660775"/>
            <a:ext cx="6609715" cy="24015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2" name="Rect 0"/>
          <p:cNvSpPr>
            <a:spLocks/>
          </p:cNvSpPr>
          <p:nvPr/>
        </p:nvSpPr>
        <p:spPr>
          <a:xfrm>
            <a:off x="5313045" y="4540885"/>
            <a:ext cx="511810" cy="22669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1A75CE-52B0-4B29-A688-72543B4EB6CD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08923-4423-484A-A231-9261C1229649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B6499EB6-C785-4DF4-AC48-CF187465DE1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20034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내게쓰기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9328785" y="2372360"/>
            <a:ext cx="200342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Main_menu.jsp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Write_mail.jsp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9524365" y="4373245"/>
            <a:ext cx="2143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SMTP Server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>
            <a:off x="9678670" y="5278120"/>
            <a:ext cx="2143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Database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" y="2545080"/>
            <a:ext cx="6567170" cy="37579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52" name="도형 51"/>
          <p:cNvCxnSpPr/>
          <p:nvPr/>
        </p:nvCxnSpPr>
        <p:spPr>
          <a:xfrm flipH="1">
            <a:off x="10323195" y="311975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 0"/>
          <p:cNvSpPr txBox="1">
            <a:spLocks/>
          </p:cNvSpPr>
          <p:nvPr/>
        </p:nvSpPr>
        <p:spPr>
          <a:xfrm>
            <a:off x="6773545" y="3352800"/>
            <a:ext cx="259016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UserAgent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Send_mail_form.jsp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9548495" y="3587115"/>
            <a:ext cx="22866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WriteMailHandler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4" name="도형 53"/>
          <p:cNvCxnSpPr/>
          <p:nvPr/>
        </p:nvCxnSpPr>
        <p:spPr>
          <a:xfrm flipH="1">
            <a:off x="10311130" y="397700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 flipH="1">
            <a:off x="10299065" y="485838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flipV="1">
            <a:off x="8643620" y="2952750"/>
            <a:ext cx="703580" cy="56007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10D7A8-18A2-43EA-BE13-6BC011E66822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A8EA3-6A78-4834-AFDF-3650BE708FB6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D13FB1B4-5B92-4335-BE4D-76596FF3F97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750060" y="2007870"/>
            <a:ext cx="772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내게 쓰기]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내게 쓰기를 선택하고 메일 제목과 본문을 작성한다.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현재 접속한 사용자의 아이디가 수신목록에 포함된다.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Group 5"/>
          <p:cNvGrpSpPr/>
          <p:nvPr/>
        </p:nvGrpSpPr>
        <p:grpSpPr>
          <a:xfrm>
            <a:off x="2114550" y="3173095"/>
            <a:ext cx="7655560" cy="3067050"/>
            <a:chOff x="2114550" y="3173095"/>
            <a:chExt cx="7655560" cy="3067050"/>
          </a:xfrm>
        </p:grpSpPr>
        <p:pic>
          <p:nvPicPr>
            <p:cNvPr id="70" name="Picture " descr="C:/Users/hws47/AppData/Roaming/PolarisOffice/ETemp/2560_19275288/fImage11962176743027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00" t="9121" r="9945" b="49071"/>
            <a:stretch>
              <a:fillRect/>
            </a:stretch>
          </p:blipFill>
          <p:spPr>
            <a:xfrm>
              <a:off x="2114550" y="3173095"/>
              <a:ext cx="7655560" cy="3067050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</p:pic>
        <p:sp>
          <p:nvSpPr>
            <p:cNvPr id="72" name="Rect 0"/>
            <p:cNvSpPr>
              <a:spLocks/>
            </p:cNvSpPr>
            <p:nvPr/>
          </p:nvSpPr>
          <p:spPr>
            <a:xfrm>
              <a:off x="3366135" y="3970655"/>
              <a:ext cx="728980" cy="353060"/>
            </a:xfrm>
            <a:prstGeom prst="rect">
              <a:avLst/>
            </a:prstGeom>
            <a:no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4" name="텍스트 상자 73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CA0E70-15B3-481A-9EC7-0155B670426D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5C42D-8681-48F3-8F2F-1031CE92E67F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DD0AD530-D83D-4293-98E8-38EB748C2E6D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3584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수신메일 페이징, 정렬, 검색]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9119235" y="1972310"/>
            <a:ext cx="260223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MessageFormatter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9505315" y="5039995"/>
            <a:ext cx="2143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POP3 server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>
            <a:off x="9659620" y="5944870"/>
            <a:ext cx="2144395" cy="400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DataServer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2" name="Rect 0"/>
          <p:cNvCxnSpPr/>
          <p:nvPr/>
        </p:nvCxnSpPr>
        <p:spPr>
          <a:xfrm flipH="1">
            <a:off x="10113645" y="271970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 0"/>
          <p:cNvSpPr txBox="1">
            <a:spLocks/>
          </p:cNvSpPr>
          <p:nvPr/>
        </p:nvSpPr>
        <p:spPr>
          <a:xfrm>
            <a:off x="9184005" y="3187065"/>
            <a:ext cx="22866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Main_menu.jsp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4" name="Rect 0"/>
          <p:cNvCxnSpPr/>
          <p:nvPr/>
        </p:nvCxnSpPr>
        <p:spPr>
          <a:xfrm flipH="1">
            <a:off x="10101580" y="357695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 flipH="1">
            <a:off x="10280015" y="552513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t 0"/>
          <p:cNvCxnSpPr/>
          <p:nvPr/>
        </p:nvCxnSpPr>
        <p:spPr>
          <a:xfrm flipV="1">
            <a:off x="8434070" y="2552700"/>
            <a:ext cx="703580" cy="56007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2553335"/>
            <a:ext cx="6120765" cy="39655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58" name="도형 57"/>
          <p:cNvCxnSpPr/>
          <p:nvPr/>
        </p:nvCxnSpPr>
        <p:spPr>
          <a:xfrm flipV="1">
            <a:off x="10422890" y="5513070"/>
            <a:ext cx="635" cy="44069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58"/>
          <p:cNvCxnSpPr/>
          <p:nvPr/>
        </p:nvCxnSpPr>
        <p:spPr>
          <a:xfrm flipH="1" flipV="1">
            <a:off x="10244455" y="2719705"/>
            <a:ext cx="12700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59"/>
          <p:cNvSpPr txBox="1">
            <a:spLocks/>
          </p:cNvSpPr>
          <p:nvPr/>
        </p:nvSpPr>
        <p:spPr>
          <a:xfrm>
            <a:off x="6993255" y="3175635"/>
            <a:ext cx="22866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MessageParser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1" name="도형 60"/>
          <p:cNvCxnSpPr>
            <a:stCxn id="48" idx="1"/>
          </p:cNvCxnSpPr>
          <p:nvPr/>
        </p:nvCxnSpPr>
        <p:spPr>
          <a:xfrm flipH="1" flipV="1">
            <a:off x="8234680" y="3831590"/>
            <a:ext cx="1271270" cy="140843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61"/>
          <p:cNvSpPr txBox="1">
            <a:spLocks/>
          </p:cNvSpPr>
          <p:nvPr/>
        </p:nvSpPr>
        <p:spPr>
          <a:xfrm>
            <a:off x="9374505" y="4101465"/>
            <a:ext cx="22866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ReadMailHandler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3" name="도형 62"/>
          <p:cNvCxnSpPr/>
          <p:nvPr/>
        </p:nvCxnSpPr>
        <p:spPr>
          <a:xfrm flipH="1">
            <a:off x="10158730" y="452945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C6A8C-6B48-400B-A89A-C447EE8EBBFE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91CCD-F806-4229-959C-499F578CB9F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08E123D3-043C-4749-BFBC-3AE20E7CED4F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33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582930" y="2007870"/>
            <a:ext cx="1161034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            [ 수신 메일 페이징, 정렬, 검색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수신메세지 목록이 노출개수에 따라 페이지로 나뉘어져 표시</a:t>
            </a: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되며, 검색란을 통해 검색 할 수 있다.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Picture " descr="C:/Users/hws47/AppData/Roaming/PolarisOffice/ETemp/2560_19275288/fImage1272534704437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10" t="7427" b="21481"/>
          <a:stretch>
            <a:fillRect/>
          </a:stretch>
        </p:blipFill>
        <p:spPr>
          <a:xfrm>
            <a:off x="189865" y="2983865"/>
            <a:ext cx="5902960" cy="31623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127521170750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520" t="6951" r="600" b="15357"/>
          <a:stretch>
            <a:fillRect/>
          </a:stretch>
        </p:blipFill>
        <p:spPr>
          <a:xfrm>
            <a:off x="6192520" y="3007360"/>
            <a:ext cx="5361940" cy="31153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2" name="Rect 0"/>
          <p:cNvSpPr txBox="1">
            <a:spLocks/>
          </p:cNvSpPr>
          <p:nvPr/>
        </p:nvSpPr>
        <p:spPr>
          <a:xfrm>
            <a:off x="9639935" y="2995295"/>
            <a:ext cx="14986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mailtester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Rect 0"/>
          <p:cNvSpPr>
            <a:spLocks/>
          </p:cNvSpPr>
          <p:nvPr/>
        </p:nvSpPr>
        <p:spPr>
          <a:xfrm>
            <a:off x="10828655" y="3031490"/>
            <a:ext cx="1058545" cy="28575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73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BD035-9634-4A04-8424-56BAF6A5E425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EB5CE-7E90-4F4F-8AA9-C2266B6D1D7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70EFB313-96A8-4FE5-A515-01A961882473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34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3584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회원가입]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0631805" y="1972310"/>
            <a:ext cx="114427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/>
              <a:t>Index.jsp</a:t>
            </a:r>
            <a:endParaRPr lang="ko-KR" altLang="en-US" sz="1400"/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9636760" y="5158740"/>
            <a:ext cx="225869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Database Server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2" name="Rect 0"/>
          <p:cNvCxnSpPr/>
          <p:nvPr/>
        </p:nvCxnSpPr>
        <p:spPr>
          <a:xfrm flipH="1">
            <a:off x="11156315" y="2338705"/>
            <a:ext cx="17145" cy="31686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 0"/>
          <p:cNvSpPr txBox="1">
            <a:spLocks/>
          </p:cNvSpPr>
          <p:nvPr/>
        </p:nvSpPr>
        <p:spPr>
          <a:xfrm>
            <a:off x="10637520" y="2710815"/>
            <a:ext cx="157988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Sing_up.jsp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4" name="Rect 0"/>
          <p:cNvCxnSpPr/>
          <p:nvPr/>
        </p:nvCxnSpPr>
        <p:spPr>
          <a:xfrm>
            <a:off x="11220450" y="3065145"/>
            <a:ext cx="8255" cy="31686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t 0"/>
          <p:cNvCxnSpPr/>
          <p:nvPr/>
        </p:nvCxnSpPr>
        <p:spPr>
          <a:xfrm flipV="1">
            <a:off x="9375140" y="2178685"/>
            <a:ext cx="972185" cy="39814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t 0"/>
          <p:cNvCxnSpPr/>
          <p:nvPr/>
        </p:nvCxnSpPr>
        <p:spPr>
          <a:xfrm flipH="1" flipV="1">
            <a:off x="8556625" y="3021330"/>
            <a:ext cx="457200" cy="5156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 0"/>
          <p:cNvSpPr txBox="1">
            <a:spLocks/>
          </p:cNvSpPr>
          <p:nvPr/>
        </p:nvSpPr>
        <p:spPr>
          <a:xfrm>
            <a:off x="9660890" y="4291965"/>
            <a:ext cx="163957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UseradminAgent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3" name="Rect 0"/>
          <p:cNvCxnSpPr/>
          <p:nvPr/>
        </p:nvCxnSpPr>
        <p:spPr>
          <a:xfrm flipH="1">
            <a:off x="10814050" y="3790950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2510155"/>
            <a:ext cx="7281545" cy="38011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60" name="Rect 0"/>
          <p:cNvSpPr txBox="1">
            <a:spLocks/>
          </p:cNvSpPr>
          <p:nvPr/>
        </p:nvSpPr>
        <p:spPr>
          <a:xfrm>
            <a:off x="7838440" y="2555875"/>
            <a:ext cx="15443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Sign_up_sucess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5" name="Rect 0"/>
          <p:cNvSpPr txBox="1">
            <a:spLocks/>
          </p:cNvSpPr>
          <p:nvPr/>
        </p:nvSpPr>
        <p:spPr>
          <a:xfrm>
            <a:off x="10565130" y="3469640"/>
            <a:ext cx="15443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IdCheckHandler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9088755" y="3481705"/>
            <a:ext cx="15443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SignupHandler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7" name="Rect 0"/>
          <p:cNvCxnSpPr/>
          <p:nvPr/>
        </p:nvCxnSpPr>
        <p:spPr>
          <a:xfrm flipH="1">
            <a:off x="10203815" y="3035935"/>
            <a:ext cx="465455" cy="33401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t 0"/>
          <p:cNvCxnSpPr/>
          <p:nvPr/>
        </p:nvCxnSpPr>
        <p:spPr>
          <a:xfrm flipH="1">
            <a:off x="9968865" y="377888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t 0"/>
          <p:cNvCxnSpPr/>
          <p:nvPr/>
        </p:nvCxnSpPr>
        <p:spPr>
          <a:xfrm flipH="1">
            <a:off x="10397490" y="467169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F3851D-3D6F-4F83-A8B2-110758226E61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850D1-AA2D-49FB-8AC8-C800A94CEA4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9A6A0EB5-97CF-47D2-846C-ED6787F651E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35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750060" y="2007870"/>
            <a:ext cx="930021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회원가입]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회원가입 정보와 아이디 중복확인을 수행한 후, 회원가입을 신청</a:t>
            </a: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한후 확인한다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Picture " descr="C:/Users/hws47/AppData/Roaming/PolarisOffice/ETemp/2560_19275288/fImage114869671038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785" y="2965450"/>
            <a:ext cx="5920105" cy="300609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Picture " descr="C:/Users/hws47/AppData/Roaming/PolarisOffice/ETemp/2560_19275288/fImage1028347713140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0920" y="2978785"/>
            <a:ext cx="5920105" cy="30099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2" name="텍스트 상자 71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672985-F6DA-4B20-AE4E-32DD64B9941A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97B2-4179-48E9-B490-4ED72B1C743B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E55F7B06-CB06-4F72-ADAC-AC5B5E9B8880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36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35845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회원탈퇴]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9286240" y="2019935"/>
            <a:ext cx="13919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/>
              <a:t>Main_menu.jsp</a:t>
            </a:r>
            <a:endParaRPr lang="ko-KR" altLang="en-US"/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8673465" y="5805805"/>
            <a:ext cx="167322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Database Server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2" name="Rect 0"/>
          <p:cNvCxnSpPr/>
          <p:nvPr/>
        </p:nvCxnSpPr>
        <p:spPr>
          <a:xfrm flipH="1">
            <a:off x="9810750" y="2386330"/>
            <a:ext cx="17145" cy="31686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 0"/>
          <p:cNvSpPr txBox="1">
            <a:spLocks/>
          </p:cNvSpPr>
          <p:nvPr/>
        </p:nvSpPr>
        <p:spPr>
          <a:xfrm>
            <a:off x="9291955" y="2758440"/>
            <a:ext cx="157988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With_draw.jsp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54" name="Rect 0"/>
          <p:cNvCxnSpPr/>
          <p:nvPr/>
        </p:nvCxnSpPr>
        <p:spPr>
          <a:xfrm>
            <a:off x="9864090" y="3747770"/>
            <a:ext cx="8255" cy="316865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 0"/>
          <p:cNvSpPr txBox="1">
            <a:spLocks/>
          </p:cNvSpPr>
          <p:nvPr/>
        </p:nvSpPr>
        <p:spPr>
          <a:xfrm>
            <a:off x="8685530" y="4974590"/>
            <a:ext cx="163957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UseradminAgent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3" name="Rect 0"/>
          <p:cNvCxnSpPr/>
          <p:nvPr/>
        </p:nvCxnSpPr>
        <p:spPr>
          <a:xfrm flipH="1">
            <a:off x="9457690" y="447357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64"/>
          <p:cNvSpPr txBox="1">
            <a:spLocks/>
          </p:cNvSpPr>
          <p:nvPr/>
        </p:nvSpPr>
        <p:spPr>
          <a:xfrm>
            <a:off x="9131935" y="4152265"/>
            <a:ext cx="162115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userAdminAgent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8161655" y="4116705"/>
            <a:ext cx="95948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Index.jsp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67" name="도형 66"/>
          <p:cNvCxnSpPr/>
          <p:nvPr/>
        </p:nvCxnSpPr>
        <p:spPr>
          <a:xfrm flipH="1">
            <a:off x="8847455" y="3718560"/>
            <a:ext cx="465455" cy="33401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 flipH="1">
            <a:off x="9374505" y="5366385"/>
            <a:ext cx="12065" cy="46482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" y="2495550"/>
            <a:ext cx="6405245" cy="36048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1" name="텍스트 상자 70"/>
          <p:cNvSpPr txBox="1">
            <a:spLocks/>
          </p:cNvSpPr>
          <p:nvPr/>
        </p:nvSpPr>
        <p:spPr>
          <a:xfrm>
            <a:off x="8850630" y="3317875"/>
            <a:ext cx="168719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withDrawHandler</a:t>
            </a:r>
            <a:endParaRPr lang="ko-KR" altLang="en-US" sz="1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72" name="도형 71"/>
          <p:cNvCxnSpPr/>
          <p:nvPr/>
        </p:nvCxnSpPr>
        <p:spPr>
          <a:xfrm flipH="1">
            <a:off x="9537065" y="3093085"/>
            <a:ext cx="41910" cy="265430"/>
          </a:xfrm>
          <a:prstGeom prst="straightConnector1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4432-7C73-454D-B84E-8E1AFDF4C830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BB6F5-D173-434A-8A48-EB32E9A34A11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2F562358-5F29-4041-8669-AC0B6B573F01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37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1035685" y="2055495"/>
            <a:ext cx="108235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    [ 회원탈퇴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탈퇴를 진행하고 </a:t>
            </a:r>
            <a:r>
              <a:rPr sz="2000">
                <a:solidFill>
                  <a:srgbClr val="000000"/>
                </a:solidFill>
                <a:latin typeface="맑은 고딕" charset="0"/>
                <a:ea typeface="맑은 고딕" charset="0"/>
              </a:rPr>
              <a:t>회원 탈퇴시 생성된 보안문자를 올바르게 입력하고 회원탈퇴를 선택한다.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0" name="그림 69" descr="C:/Users/hws47/AppData/Roaming/PolarisOffice/ETemp/2560_19275288/fImage1260263719741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" t="-443" r="80439" b="28550"/>
          <a:stretch>
            <a:fillRect/>
          </a:stretch>
        </p:blipFill>
        <p:spPr>
          <a:xfrm>
            <a:off x="796290" y="2865120"/>
            <a:ext cx="2223770" cy="4208145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1" name="그림 70" descr="C:/Users/hws47/AppData/Roaming/PolarisOffice/ETemp/2560_19275288/fImage921048722780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61" t="4954" r="4902" b="35842"/>
          <a:stretch>
            <a:fillRect/>
          </a:stretch>
        </p:blipFill>
        <p:spPr>
          <a:xfrm>
            <a:off x="4422140" y="3173730"/>
            <a:ext cx="6621780" cy="33762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72" name="도형 71"/>
          <p:cNvCxnSpPr>
            <a:stCxn id="70" idx="3"/>
            <a:endCxn id="71" idx="1"/>
          </p:cNvCxnSpPr>
          <p:nvPr/>
        </p:nvCxnSpPr>
        <p:spPr>
          <a:xfrm flipV="1">
            <a:off x="3019425" y="4861560"/>
            <a:ext cx="1403350" cy="10795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도형 72"/>
          <p:cNvSpPr>
            <a:spLocks/>
          </p:cNvSpPr>
          <p:nvPr/>
        </p:nvSpPr>
        <p:spPr>
          <a:xfrm>
            <a:off x="1104900" y="5444490"/>
            <a:ext cx="880745" cy="27368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73"/>
          <p:cNvSpPr txBox="1">
            <a:spLocks/>
          </p:cNvSpPr>
          <p:nvPr/>
        </p:nvSpPr>
        <p:spPr>
          <a:xfrm>
            <a:off x="1466850" y="1550035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2.3 완전화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10F011-72B9-4C20-B01B-F5C844A13B9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9A3DE-127E-4909-AF50-94D4897A9A18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99E08847-AC98-4A99-B3DB-EBFE9F7FA621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38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1750060" y="2007870"/>
            <a:ext cx="86899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친구 추가시 데이터베이스 유효성 확인(add_friend.jsp, InsertFriend.java)]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45" y="2446655"/>
            <a:ext cx="6864350" cy="1959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90" y="4710430"/>
            <a:ext cx="7135495" cy="16148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48" name="도형 47"/>
          <p:cNvSpPr>
            <a:spLocks/>
          </p:cNvSpPr>
          <p:nvPr/>
        </p:nvSpPr>
        <p:spPr>
          <a:xfrm>
            <a:off x="3072130" y="4607560"/>
            <a:ext cx="6144260" cy="63182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3B38C7-4313-4997-9309-92267C22A3BD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A372D-F0D9-4D7B-B93C-55BCA695F563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3535A8CE-7D3E-4E8C-B3CA-55839B4AFD24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>
            <a:off x="1039495" y="1929130"/>
            <a:ext cx="320548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2800">
                <a:solidFill>
                  <a:schemeClr val="tx1"/>
                </a:solidFill>
                <a:latin typeface="SeoulNamsan CB" charset="0"/>
                <a:ea typeface="SeoulNamsan CB" charset="0"/>
              </a:rPr>
              <a:t>Webmail System</a:t>
            </a:r>
            <a:endParaRPr lang="ko-KR" altLang="en-US" sz="2800">
              <a:solidFill>
                <a:schemeClr val="tx1"/>
              </a:solidFill>
              <a:latin typeface="SeoulNamsan CB" charset="0"/>
              <a:ea typeface="SeoulNamsan CB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5412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1.1 사용목적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3022600"/>
            <a:ext cx="10240010" cy="24612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기존의 프로젝트에서 새로운 기능을 추가 또는 변경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하여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이해당사자 요구사항을 문제 정의와 작업 분해를 통하여 시스템 범위를 이해하고 유지보수와 관련된 요구사항을 도출, 분석할 수 있음을 보여준다.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일정 관리 및 의사소통을 위해 매주 회의를 진행하고 온라인 협업 도구(Samepage)를 사용하여 프로젝트를 원활히 진행한다.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FD0D92-CAD1-4B71-A3CC-B2E9394070CD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FBB94-24B2-4F11-A4F1-0DA48A8AF871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텍스트 상자 47">
            <a:extLst>
              <a:ext uri="{FF2B5EF4-FFF2-40B4-BE49-F238E27FC236}">
                <a16:creationId xmlns:a16="http://schemas.microsoft.com/office/drawing/2014/main" id="{B2C29B5E-BAD1-4E3A-854A-9CA1D8AD0500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39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1478915" y="1312545"/>
            <a:ext cx="2981874" cy="24937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3.4 예방 유지보수</a:t>
            </a:r>
            <a:r>
              <a:rPr lang="en-US" altLang="ko-KR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결과</a:t>
            </a:r>
          </a:p>
        </p:txBody>
      </p:sp>
      <p:pic>
        <p:nvPicPr>
          <p:cNvPr id="69" name="Picture " descr="C:/Users/hws47/AppData/Roaming/PolarisOffice/ETemp/2560_19275288/fImage267208396219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990" y="4528185"/>
            <a:ext cx="10679430" cy="19183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0" name="Rect 0"/>
          <p:cNvSpPr txBox="1">
            <a:spLocks/>
          </p:cNvSpPr>
          <p:nvPr/>
        </p:nvSpPr>
        <p:spPr>
          <a:xfrm>
            <a:off x="1393190" y="1701165"/>
            <a:ext cx="470916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1" name="Picture " descr="C:/Users/hws47/AppData/Roaming/PolarisOffice/ETemp/2560_19275288/fImage2420093124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909" y="2499276"/>
            <a:ext cx="14359890" cy="2132330"/>
          </a:xfrm>
          <a:prstGeom prst="rect">
            <a:avLst/>
          </a:prstGeom>
          <a:noFill/>
        </p:spPr>
      </p:pic>
      <p:sp>
        <p:nvSpPr>
          <p:cNvPr id="72" name="Rect 0"/>
          <p:cNvSpPr txBox="1">
            <a:spLocks/>
          </p:cNvSpPr>
          <p:nvPr/>
        </p:nvSpPr>
        <p:spPr>
          <a:xfrm>
            <a:off x="1474470" y="2174875"/>
            <a:ext cx="72040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>
            <a:off x="1452245" y="1746250"/>
            <a:ext cx="930021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친구 </a:t>
            </a:r>
            <a:r>
              <a:rPr lang="ko-KR" sz="20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추가시</a:t>
            </a:r>
            <a:r>
              <a:rPr lang="ko-KR" sz="2000" dirty="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데이터베이스 유효성 확인]</a:t>
            </a:r>
            <a:endParaRPr lang="ko-KR" altLang="en-US" sz="20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조건문</a:t>
            </a:r>
            <a:r>
              <a:rPr lang="ko-KR" sz="2000" dirty="0">
                <a:latin typeface="맑은 고딕" charset="0"/>
                <a:ea typeface="맑은 고딕" charset="0"/>
              </a:rPr>
              <a:t> 사용으로 이메일과 별명에 </a:t>
            </a:r>
            <a:r>
              <a:rPr lang="ko-KR" sz="2000" dirty="0" err="1">
                <a:latin typeface="맑은 고딕" charset="0"/>
                <a:ea typeface="맑은 고딕" charset="0"/>
              </a:rPr>
              <a:t>null값이</a:t>
            </a:r>
            <a:r>
              <a:rPr lang="ko-KR" sz="2000" dirty="0">
                <a:latin typeface="맑은 고딕" charset="0"/>
                <a:ea typeface="맑은 고딕" charset="0"/>
              </a:rPr>
              <a:t> 들어가지 못하도록 한다.</a:t>
            </a:r>
            <a:endParaRPr lang="ko-KR" altLang="en-US" sz="2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1629D-4F7D-4974-991B-FFC4099FA570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B270E-70D8-45C6-B5E3-A6DE55B90F05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823CAE93-884F-4CD1-8074-BEBC4DEB5C8E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40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99091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회원가입 시 입력값 요청(sign_up.jsp, IdCheckHandler.java, UserAdminAgent.java)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" y="2422525"/>
            <a:ext cx="6849745" cy="1689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2800350"/>
            <a:ext cx="4141470" cy="35623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685415"/>
            <a:ext cx="5919470" cy="17316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0" y="4568825"/>
            <a:ext cx="5479415" cy="21882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0" name="도형 49"/>
          <p:cNvSpPr>
            <a:spLocks/>
          </p:cNvSpPr>
          <p:nvPr/>
        </p:nvSpPr>
        <p:spPr>
          <a:xfrm>
            <a:off x="749935" y="3845560"/>
            <a:ext cx="3942080" cy="238252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643880" y="3238500"/>
            <a:ext cx="6144260" cy="6438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524500" y="4572000"/>
            <a:ext cx="6251575" cy="63182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10073005" y="4298315"/>
            <a:ext cx="38696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사용자 추가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3"/>
          <p:cNvCxnSpPr>
            <a:stCxn id="50" idx="3"/>
            <a:endCxn id="48" idx="1"/>
          </p:cNvCxnSpPr>
          <p:nvPr/>
        </p:nvCxnSpPr>
        <p:spPr>
          <a:xfrm flipV="1">
            <a:off x="4691380" y="3550920"/>
            <a:ext cx="880745" cy="1485900"/>
          </a:xfrm>
          <a:prstGeom prst="straightConnector1">
            <a:avLst/>
          </a:prstGeom>
          <a:ln w="6350" cap="flat" cmpd="sng">
            <a:solidFill>
              <a:srgbClr val="FC47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>
            <a:spLocks/>
          </p:cNvSpPr>
          <p:nvPr/>
        </p:nvSpPr>
        <p:spPr>
          <a:xfrm>
            <a:off x="3881120" y="2809875"/>
            <a:ext cx="18345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ID 유효성 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E9324F-9F6E-4623-BE5D-1739C6D86ECC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1BCC7-BA59-423F-B84C-E8B88D81C9C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BA66FCC0-8AAA-4FDD-8BFA-C532816DF355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41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1476375" y="1605915"/>
            <a:ext cx="470916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2" name="Picture " descr="C:/Users/hws47/AppData/Roaming/PolarisOffice/ETemp/2560_19275288/fImage31684241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465" y="3741420"/>
            <a:ext cx="5627370" cy="24142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3" name="Picture " descr="C:/Users/hws47/AppData/Roaming/PolarisOffice/ETemp/2560_19275288/fImage3204894324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2512695"/>
            <a:ext cx="6867525" cy="1184910"/>
          </a:xfrm>
          <a:prstGeom prst="rect">
            <a:avLst/>
          </a:prstGeom>
          <a:noFill/>
        </p:spPr>
      </p:pic>
      <p:pic>
        <p:nvPicPr>
          <p:cNvPr id="71" name="Picture " descr="C:/Users/hws47/AppData/Roaming/PolarisOffice/ETemp/2560_19275288/fImage35317421251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34"/>
          <a:stretch>
            <a:fillRect/>
          </a:stretch>
        </p:blipFill>
        <p:spPr>
          <a:xfrm>
            <a:off x="4987290" y="3879215"/>
            <a:ext cx="5491480" cy="19710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4" name="Rect 0"/>
          <p:cNvSpPr txBox="1">
            <a:spLocks/>
          </p:cNvSpPr>
          <p:nvPr/>
        </p:nvSpPr>
        <p:spPr>
          <a:xfrm>
            <a:off x="1474470" y="2091690"/>
            <a:ext cx="91173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1476375" y="1626870"/>
            <a:ext cx="1016127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회원가입 시 입력값 요청]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latin typeface="맑은 고딕" charset="0"/>
                <a:ea typeface="맑은 고딕" charset="0"/>
              </a:rPr>
              <a:t>아이디 중복 확인을 해서 데이터베이스에 해당 아이디 값이 없다면 해당 팝업이 뜬다. </a:t>
            </a:r>
            <a:endParaRPr lang="ko-KR" altLang="en-US" sz="2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1419225" y="1264920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14FAC0-E45B-4D0B-9783-C84FFD7AB1CC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FB8DC-0477-45C7-8CE9-CF084DDAA0FB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CAA2374D-2681-4B28-A01F-FD3B9829CCAF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-635" y="-63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42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101568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회원탈퇴시 암호 문구 입력(Withdraw.jsp, withdrawHandler.java)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2409190"/>
            <a:ext cx="5237480" cy="232029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4738370"/>
            <a:ext cx="5218430" cy="20199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55" y="2381250"/>
            <a:ext cx="5919470" cy="21913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49" name="도형 48"/>
          <p:cNvSpPr>
            <a:spLocks/>
          </p:cNvSpPr>
          <p:nvPr/>
        </p:nvSpPr>
        <p:spPr>
          <a:xfrm>
            <a:off x="619125" y="2703195"/>
            <a:ext cx="5191760" cy="17272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3977005" y="2357120"/>
            <a:ext cx="21196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보안문자열 생성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702310" y="5321935"/>
            <a:ext cx="4667885" cy="128651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5369560" y="5322570"/>
            <a:ext cx="19418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회원 탈퇴버튼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활성/비활성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6798310" y="3607435"/>
            <a:ext cx="5191760" cy="92964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10001250" y="3143885"/>
            <a:ext cx="19177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회원 삭제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4CFA0E-E3E0-4FCC-B157-1D7A3FE01E73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D716B-89DC-44F1-BABA-01E3FD6FDC2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52516633-987F-4F7C-836E-9C62A1C367D5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43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1464310" y="2045970"/>
            <a:ext cx="1083881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회원탈퇴 시 암호문구 입력]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웹에 출력되어 있는 문자열을 똑같이 입력하면 버튼이 활성화 되어 회원 탈퇴를 할 수 있다.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1" name="Picture " descr="C:/Users/hws47/AppData/Roaming/PolarisOffice/ETemp/2560_19275288/fImage5611427254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750" y="2787015"/>
            <a:ext cx="3677920" cy="28149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2" name="Picture " descr="C:/Users/hws47/AppData/Roaming/PolarisOffice/ETemp/2560_19275288/fImage6115430397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26330" y="2792730"/>
            <a:ext cx="3171190" cy="279019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3" name="텍스트 상자 72"/>
          <p:cNvSpPr txBox="1">
            <a:spLocks/>
          </p:cNvSpPr>
          <p:nvPr/>
        </p:nvSpPr>
        <p:spPr>
          <a:xfrm>
            <a:off x="1419225" y="1264920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354AA0-1C6D-46AB-B294-1BC8FAC2F476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DEF68-213B-4DAB-9FCA-2E7242CB6C41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FC36126C-D591-4A4D-A041-F9E036143FE1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44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468947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메일 제목 확인(MessageParser.java)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90" y="2651125"/>
            <a:ext cx="7268845" cy="21310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CB90B9-75DC-4F2F-A588-2C3BC19881E1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0183C-74F5-44DB-9747-DB5945E4346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1977F8B7-0006-48EB-B626-6127AC62BA39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45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1476375" y="1927225"/>
            <a:ext cx="979297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메일 제목 확인]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메일을 전송할 때 메일 제목을 입력하지 않으면 자동으로 “제목없음”으로 변경하여 전송한다.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1" name="Picture " descr="C:/Users/hws47/AppData/Roaming/PolarisOffice/ETemp/2560_19275288/fImage21899443672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7990" y="2682875"/>
            <a:ext cx="5116830" cy="33191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2" name="Picture " descr="C:/Users/hws47/AppData/Roaming/PolarisOffice/ETemp/2560_19275288/fImage750344665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5790" y="3154680"/>
            <a:ext cx="5920105" cy="2679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3" name="텍스트 상자 72"/>
          <p:cNvSpPr txBox="1">
            <a:spLocks/>
          </p:cNvSpPr>
          <p:nvPr/>
        </p:nvSpPr>
        <p:spPr>
          <a:xfrm>
            <a:off x="1419225" y="1264920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0F335B-F429-439D-A917-D36F7673454E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5C6A4-5778-4B72-B6B6-67A6E5138D8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8B18F932-079D-437B-B9BC-CC8FD17999CB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46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95472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사용자 추가시 유효성 검사(add_user.jsp)]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0" y="2673350"/>
            <a:ext cx="8583295" cy="6991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90" y="3768090"/>
            <a:ext cx="9421495" cy="7664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6DD34D-B2D4-429B-BCA0-954942CEEE82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32D12-95A9-43BA-8145-6C4614E50ED3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BEB460B6-D5D0-44A3-BD49-DA76A8186E93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5400000">
            <a:off x="11708130" y="5886450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47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1464310" y="2045970"/>
            <a:ext cx="9757410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사용자 추가 시 유효성 검사]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데이터베이스에 저장되어 있는 데이터타입보다 크기가 크면 사용자 등록이 실패하기 때문에 input 폼에 패턴 속성을 설정하여 패턴과 일치하지 않으면 팝업으로 사용자에게 알려준다.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1" name="Picture " descr="C:/Users/hws47/AppData/Roaming/PolarisOffice/ETemp/2560_19275288/fImage37823459164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3370" y="3771900"/>
            <a:ext cx="5391785" cy="24809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2" name="Picture " descr="C:/Users/hws47/AppData/Roaming/PolarisOffice/ETemp/2560_19275288/fImage2794462218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9380" y="4308475"/>
            <a:ext cx="4770120" cy="1674495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73" name="Picture " descr="C:/Users/hws47/AppData/Roaming/PolarisOffice/ETemp/2560_19275288/fImage39773465937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795" y="4181475"/>
            <a:ext cx="4904740" cy="2192020"/>
          </a:xfrm>
          <a:prstGeom prst="rect">
            <a:avLst/>
          </a:prstGeom>
          <a:noFill/>
          <a:ln w="10795" cap="rnd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74" name="텍스트 상자 73"/>
          <p:cNvSpPr txBox="1">
            <a:spLocks/>
          </p:cNvSpPr>
          <p:nvPr/>
        </p:nvSpPr>
        <p:spPr>
          <a:xfrm>
            <a:off x="1419225" y="1264920"/>
            <a:ext cx="5665470" cy="3644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54EAA5-88F1-42A1-BF13-B016757D6B4A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E059C-49AC-4EE8-8C16-D998D5C88FAD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5CD869CF-DD8F-43EC-B24F-715B8C92A236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286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50060" y="2007870"/>
            <a:ext cx="444182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파일 용량 제한write_mail.jsp)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2529205"/>
            <a:ext cx="7630160" cy="16814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4420870"/>
            <a:ext cx="9230360" cy="7994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75EAF5-7534-4B14-B0D8-D75D829FC91B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EBCB0-AC53-44A3-B067-F9D183FA3B44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B39FC311-5200-4B2A-BE8B-9D8B7F693EA5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 문제기술(유지보수)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10049510" cy="31381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오류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관리자만 할 수 있는 권한인데 일반 사용자도 보려고 하는 문제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첨부 파일 기능에서는 파일의 크기가 10MB 초과 되면 파일의 정보가 없어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지는 문제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파일명이 ‘+’가 들어있어도 파일의 정보가 없어지는 문제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반응형 웹과 머티리얼 디자인을 하다 보니 새로운 환경 변화에 적응하기 위해 적응 유지보수를 한다.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DEB19-C694-4D11-8635-1AA6E994243C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4C69F-0ED2-428C-B374-5543BFE101D1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C376E644-A225-4ECB-8A1A-911939EF69BF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 0"/>
          <p:cNvSpPr>
            <a:spLocks/>
          </p:cNvSpPr>
          <p:nvPr/>
        </p:nvSpPr>
        <p:spPr>
          <a:xfrm>
            <a:off x="0" y="-24130"/>
            <a:ext cx="12193270" cy="63963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5400000">
            <a:off x="11755755" y="5934075"/>
            <a:ext cx="329565" cy="640715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680825" y="6066155"/>
            <a:ext cx="4108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00200" y="1543050"/>
            <a:ext cx="2834005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2.4 예방 유지보수 결과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714500" y="1853565"/>
            <a:ext cx="4442460" cy="400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[ 파일 용량 제한write_mail.jsp) ]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46" name="그림 45" descr="C:/Users/hws47/AppData/Roaming/PolarisOffice/ETemp/2560_19275288/fImage174231108724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2955290"/>
            <a:ext cx="5641340" cy="3689985"/>
          </a:xfrm>
          <a:prstGeom prst="rect">
            <a:avLst/>
          </a:prstGeom>
          <a:noFill/>
        </p:spPr>
      </p:pic>
      <p:sp>
        <p:nvSpPr>
          <p:cNvPr id="47" name="텍스트 상자 46"/>
          <p:cNvSpPr txBox="1">
            <a:spLocks/>
          </p:cNvSpPr>
          <p:nvPr/>
        </p:nvSpPr>
        <p:spPr>
          <a:xfrm>
            <a:off x="1797685" y="2257425"/>
            <a:ext cx="860361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첨부파일 추가 시 용량이 10MB가 넘어가면 팝업으로 업로드가 불가능하다는 것을 알려준다. 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F2483-9210-472C-ADB7-64A42CF74BB8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C2D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1BDB1-5AD4-45C9-8B26-41C392F559D8}"/>
              </a:ext>
            </a:extLst>
          </p:cNvPr>
          <p:cNvSpPr txBox="1"/>
          <p:nvPr/>
        </p:nvSpPr>
        <p:spPr>
          <a:xfrm>
            <a:off x="300990" y="208915"/>
            <a:ext cx="129921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상자 39">
            <a:extLst>
              <a:ext uri="{FF2B5EF4-FFF2-40B4-BE49-F238E27FC236}">
                <a16:creationId xmlns:a16="http://schemas.microsoft.com/office/drawing/2014/main" id="{D8085969-5B71-4C75-8953-C95164784605}"/>
              </a:ext>
            </a:extLst>
          </p:cNvPr>
          <p:cNvSpPr txBox="1">
            <a:spLocks/>
          </p:cNvSpPr>
          <p:nvPr/>
        </p:nvSpPr>
        <p:spPr>
          <a:xfrm>
            <a:off x="1146175" y="363855"/>
            <a:ext cx="719463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유지보수 및 설계구현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0" y="-24130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BEA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0990" y="208915"/>
            <a:ext cx="1172845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358582" y="363855"/>
            <a:ext cx="2434942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역할분담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" y="2303145"/>
            <a:ext cx="1445895" cy="14408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383155"/>
            <a:ext cx="1437640" cy="144081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20" y="2384425"/>
            <a:ext cx="1442720" cy="144081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70" y="2379345"/>
            <a:ext cx="1438275" cy="144081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35" y="2378710"/>
            <a:ext cx="1435735" cy="144081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1078230" y="3966210"/>
            <a:ext cx="1097280" cy="5930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심지훈</a:t>
            </a: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3301365" y="3966210"/>
            <a:ext cx="1097280" cy="5930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이동준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10068242" y="3966209"/>
            <a:ext cx="1097280" cy="5930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신희원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0980" y="4671060"/>
            <a:ext cx="2275205" cy="1061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새로운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변경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(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PM</a:t>
            </a:r>
            <a:endParaRPr lang="ko-KR" altLang="en-US" sz="3600" b="1" dirty="0">
              <a:solidFill>
                <a:schemeClr val="tx1"/>
              </a:solidFill>
              <a:latin typeface="SeoulNamsan CL" charset="0"/>
              <a:ea typeface="SeoulNamsan CL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040380" y="4671060"/>
            <a:ext cx="174180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-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 오류 수정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(관리자 메뉴)</a:t>
            </a:r>
            <a:endParaRPr lang="ko-KR" altLang="en-US" sz="1400" b="1">
              <a:solidFill>
                <a:schemeClr val="tx1"/>
              </a:solidFill>
              <a:latin typeface="SeoulNamsan CL" charset="0"/>
              <a:ea typeface="SeoulNamsan CL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383530" y="4690110"/>
            <a:ext cx="174180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-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 오류 수정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첨부파일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>
              <a:solidFill>
                <a:schemeClr val="tx1"/>
              </a:solidFill>
              <a:latin typeface="SeoulNamsan CL" charset="0"/>
              <a:ea typeface="SeoulNamsan CL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650480" y="4671060"/>
            <a:ext cx="174180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-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 오류 수정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첨부파일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>
              <a:solidFill>
                <a:schemeClr val="tx1"/>
              </a:solidFill>
              <a:latin typeface="SeoulNamsan CL" charset="0"/>
              <a:ea typeface="SeoulNamsan CL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9745980" y="4632960"/>
            <a:ext cx="174180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- 새로운 기능 추가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주소록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>
              <a:solidFill>
                <a:schemeClr val="tx1"/>
              </a:solidFill>
              <a:latin typeface="SeoulNamsan CL" charset="0"/>
              <a:ea typeface="SeoulNamsan CL" charset="0"/>
            </a:endParaRPr>
          </a:p>
        </p:txBody>
      </p:sp>
      <p:sp>
        <p:nvSpPr>
          <p:cNvPr id="2" name="텍스트 상자 13">
            <a:extLst>
              <a:ext uri="{FF2B5EF4-FFF2-40B4-BE49-F238E27FC236}">
                <a16:creationId xmlns:a16="http://schemas.microsoft.com/office/drawing/2014/main" id="{634916D2-7E35-441A-BD02-6F75885E637C}"/>
              </a:ext>
            </a:extLst>
          </p:cNvPr>
          <p:cNvSpPr txBox="1">
            <a:spLocks/>
          </p:cNvSpPr>
          <p:nvPr/>
        </p:nvSpPr>
        <p:spPr>
          <a:xfrm>
            <a:off x="7884675" y="3966208"/>
            <a:ext cx="1097280" cy="5930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김주의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상자 13">
            <a:extLst>
              <a:ext uri="{FF2B5EF4-FFF2-40B4-BE49-F238E27FC236}">
                <a16:creationId xmlns:a16="http://schemas.microsoft.com/office/drawing/2014/main" id="{3EF8328C-C5FF-4DDF-8904-5C4A79DC8090}"/>
              </a:ext>
            </a:extLst>
          </p:cNvPr>
          <p:cNvSpPr txBox="1">
            <a:spLocks/>
          </p:cNvSpPr>
          <p:nvPr/>
        </p:nvSpPr>
        <p:spPr>
          <a:xfrm>
            <a:off x="5573236" y="3958611"/>
            <a:ext cx="1097280" cy="5930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박민철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243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8737F82-9E7E-F544-BF2A-F0311A7A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340" y="2251710"/>
            <a:ext cx="738505" cy="7385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220EA8-2BD6-F043-A7A1-031A3120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2251710"/>
            <a:ext cx="815975" cy="8159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80D0C9-6183-0E44-AE31-BF8E5064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65" y="2360930"/>
            <a:ext cx="616585" cy="6165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B15228-8E05-D94B-AD38-CCE3B2B2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15" y="2261235"/>
            <a:ext cx="815975" cy="8159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90966-DE0D-D44F-B2F1-406285123DD5}"/>
              </a:ext>
            </a:extLst>
          </p:cNvPr>
          <p:cNvSpPr txBox="1"/>
          <p:nvPr/>
        </p:nvSpPr>
        <p:spPr>
          <a:xfrm>
            <a:off x="4227195" y="3205480"/>
            <a:ext cx="373062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5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5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 문제기술(유지보수)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9820910" cy="23069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완전화 유지보수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사용자가 직접 저장할 수 있고 볼 수 있는 주소록 관리기능,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 본인에게 메일을 전송하는 내게 쓰기 기능,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사용자가 간편하게 회원 등록을 할 수 있는 회원가입 기능,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언제든지 탈퇴할 수 있는 회원 탈퇴 기능 등 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추가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4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 </a:t>
            </a:r>
            <a:r>
              <a:rPr lang="ko-KR" sz="220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수신된 메일에 대한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수신메일 페이징, 정렬, 검색</a:t>
            </a:r>
            <a:endParaRPr lang="ko-KR" altLang="en-US" sz="24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5B4DCB-839B-4F8E-8D6F-1E6391AF9E6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3F8D6-8E57-4317-A87C-3F4B0772EC84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0B0A7BE1-04F3-4AE3-8A2C-658B06363ACE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2 문제기술(유지보수)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10087610" cy="32918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예방 유지보수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친구 추가 때 데이터베이스 확인 기능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회원가입 시 입력값 유효성 검사 기능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사용자와 관리자의 권한 차이, 회원 탈퇴 시 암호 문구 입력하여 </a:t>
            </a:r>
            <a:b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사용자 확인요구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 송신 때 메일 제목이 없으면 수신자가 읽을 수 없으므로 “”(공백)을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“제목 없음”으로 바꿔주는 기능, 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 추가 기능을 함으로써 오류 발생에 대비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B25E8B-D63B-49C5-8CFF-4ED0AC201115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331C3-F558-4F99-A333-3DBAECFE81A2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B0125773-B70C-4372-94F0-D6AC501883FC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3 이해당사자 요구사항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9820910" cy="27330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기획자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기본 기능인 메일 읽기, 쓰기, 주소록 관리 이외 기획 단계에서 요구사항을 바탕으로 새로운 기능을 기획/설계할 수 있어야 한다.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 시스템 개발자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메일시스템 유지보수 시 따라 유지보수를 진행하여야 한다.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메일시스템 개발 시, 메일시스템의 각 기능을 구현하여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야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한다.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57399D-3BEC-4ECC-A5AF-82F1E8793327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7E4ED-8061-4E0F-9FAB-127747420BB4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18659D7F-D63B-42B5-A13E-A78F34617515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>
            <a:spLocks/>
          </p:cNvSpPr>
          <p:nvPr/>
        </p:nvSpPr>
        <p:spPr>
          <a:xfrm>
            <a:off x="0" y="-28575"/>
            <a:ext cx="12192635" cy="63957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015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5400000">
            <a:off x="11708130" y="5886450"/>
            <a:ext cx="328930" cy="640080"/>
          </a:xfrm>
          <a:prstGeom prst="rect">
            <a:avLst/>
          </a:prstGeom>
          <a:solidFill>
            <a:srgbClr val="B5B7F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B7CE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1680825" y="6066155"/>
            <a:ext cx="4102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1400">
                <a:solidFill>
                  <a:schemeClr val="tx1"/>
                </a:solidFill>
                <a:latin typeface="나눔스퀘어 Bold" charset="0"/>
                <a:ea typeface="나눔스퀘어 Bold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464310" y="2007870"/>
            <a:ext cx="39897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ko-KR" sz="2000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3 이해당사자 요구사항</a:t>
            </a:r>
            <a:endParaRPr lang="ko-KR" altLang="en-US" sz="20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514475" y="2489200"/>
            <a:ext cx="9820910" cy="19380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buClr>
                <a:srgbClr val="000000"/>
              </a:buClr>
              <a:buFont typeface="Wingdings"/>
              <a:buChar char="§"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메일시스템 사용자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회원가입, 로그인, 로그아웃을 할 수 있어야 한다.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메일 읽기, 쓰기, 주소록 관리등의 기능을 이용할 수 있어야 한다.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</a:t>
            </a:r>
            <a:r>
              <a:rPr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검색, 정렬, 삭제, 저장 기능을 사용할 수 있어야 한다.</a:t>
            </a: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( 메일 읽기 기능)</a:t>
            </a:r>
            <a:endParaRPr lang="ko-KR" altLang="en-US" sz="2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FA07C4-8CA2-4A76-B79F-AF0B61421E3F}"/>
              </a:ext>
            </a:extLst>
          </p:cNvPr>
          <p:cNvSpPr/>
          <p:nvPr/>
        </p:nvSpPr>
        <p:spPr>
          <a:xfrm>
            <a:off x="415290" y="716915"/>
            <a:ext cx="1058545" cy="417830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BAE81-48D5-4C12-9B7D-23EDE5847CB1}"/>
              </a:ext>
            </a:extLst>
          </p:cNvPr>
          <p:cNvSpPr txBox="1"/>
          <p:nvPr/>
        </p:nvSpPr>
        <p:spPr>
          <a:xfrm>
            <a:off x="300990" y="208915"/>
            <a:ext cx="116332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6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상자 47">
            <a:extLst>
              <a:ext uri="{FF2B5EF4-FFF2-40B4-BE49-F238E27FC236}">
                <a16:creationId xmlns:a16="http://schemas.microsoft.com/office/drawing/2014/main" id="{D3C92B47-3A6E-492D-B3DD-7C72E99406CB}"/>
              </a:ext>
            </a:extLst>
          </p:cNvPr>
          <p:cNvSpPr txBox="1">
            <a:spLocks/>
          </p:cNvSpPr>
          <p:nvPr/>
        </p:nvSpPr>
        <p:spPr>
          <a:xfrm>
            <a:off x="1175419" y="363855"/>
            <a:ext cx="3606646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Pages>51</Pages>
  <Words>1643</Words>
  <Characters>0</Characters>
  <Application>Microsoft Office PowerPoint</Application>
  <DocSecurity>0</DocSecurity>
  <PresentationFormat>와이드스크린</PresentationFormat>
  <Lines>0</Lines>
  <Paragraphs>415</Paragraphs>
  <Slides>52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Wingdings</vt:lpstr>
      <vt:lpstr>SeoulNamsan CL</vt:lpstr>
      <vt:lpstr>맑은 고딕</vt:lpstr>
      <vt:lpstr>Arial</vt:lpstr>
      <vt:lpstr>나눔스퀘어 Bold</vt:lpstr>
      <vt:lpstr>SeoulNamsan CB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hws4754@naver.com</cp:lastModifiedBy>
  <cp:revision>13</cp:revision>
  <dcterms:modified xsi:type="dcterms:W3CDTF">2020-06-15T10:43:40Z</dcterms:modified>
  <cp:version>9.101.23.39576</cp:version>
</cp:coreProperties>
</file>